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D59"/>
    <a:srgbClr val="53B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2BC48-9E4D-477C-8F85-8F7267C0D809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43DCE-78A7-440A-AC61-43B6D9491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1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79AF-DF91-46C8-A80F-AC534A8D8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6019D7-6BDD-4DB6-A32C-19D58B254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5B7E9D-7BC1-4D1E-B231-89E99E4A0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BDD6F-4A61-4DFD-9A66-2CD4C741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28B4D-6CA4-4CAA-B888-B3543325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15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94BD0-F710-4FA4-93A9-F34005136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C072C1-8E97-4A89-A2FA-9C1A5ED18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ADE587-A5D9-4597-8993-31D3AB77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5AD577-218B-437C-B22A-BA8E478C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45846-13A4-4FD8-B6CD-A6B8D064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82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7C9EA-93BC-4146-87D5-B71FBCADA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EA01F8-DACC-4621-9F22-535491236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E04EAC-C6BB-42F0-BB9F-BDF2CEDEE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EF2C51-E9C7-427E-B38F-60877B85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113188-74EE-4E96-B08E-66B3E3FE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28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BA811-BEE7-4E99-ACF6-98FC4A3E5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9E70F2-6E64-49D6-A765-E67292DA6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A23D8E-BB77-4FA9-9303-FEB186A0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8F057-BB8C-4C1C-9772-B4E61BAF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49BD1A-6613-448E-A967-A02F0A493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8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407D6-ABD8-41DA-8A09-CB7787D1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2BE0B6-DD3F-4406-8F13-C41E4A202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6D63E-B7A3-4EB8-8F94-8F041F38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0DB61-7CCB-4559-AAC7-0A7CAC4C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E79291-0FFA-4141-9975-220F6C31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95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BE85C-094E-479A-9847-C7FAF439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43ACBA-C47F-45F7-BF6C-D483AAAFB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DB271-5C23-4E4A-9060-42511AA3F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FD6A32-F364-41CA-AB89-47F55BE4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97DB76-2A7E-43B6-A751-869273A8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B474AA-D99B-4621-882F-2B194B56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83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A6257-7759-4325-B93D-514BDBE5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B1FCB8-A311-4040-8DA9-48CCDCF11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A000A5-F057-45A5-BA89-1B8C77A67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EEB607-DC98-48A2-873B-FF72E9C75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E862D9-9F36-4622-961A-5B30F0F86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6BC86E-DF13-4911-81D7-40FA16B24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964C2C-8461-41D8-9C29-76D9B67B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37CCF0-211B-4829-BB69-5411B79B6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9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58CB0-D4AE-4ECE-B57A-1DD1BD69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1C50A8-ECDE-4D57-B552-A03A7F24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907284-BA6E-41DE-A5C3-1FCE1694E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C97B8F-C3A1-4C2B-AB98-19AD4505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73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3B9554-43D8-4DD6-8020-ED453864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56D6F3-71DA-4DB1-8DA5-C9C73C99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6776F3-9CA3-4E5C-AE5E-BC783F64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4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2EC78-4CFA-4A25-97D0-C1604BA0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EF054-FC00-4093-A56E-9C6CEAB58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6FE0F3-5546-4AAE-A737-AB6F7C4E1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0AD56-E2F5-4526-826A-9DFB76DFC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3A4EC1-937C-40DE-9515-CCF3B098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28AF1A-F51D-49F9-B351-4A039DA0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54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B1442-DE84-414B-9F97-79CF004D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0C102E-C606-40DC-86B5-1F37D1F38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7FE3C5-01FF-4C9B-8838-4E8B15179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0E9043-5833-4EAF-B48F-DC7FD6058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0BF28A-D6C0-469A-8F33-73D8152D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E84505-1F98-4DBB-87CF-BFEA2FA8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777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A7415-6381-4564-960A-483107DE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5FFAD-BBCF-4063-AE0A-1CF5145BB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847C6F-99E7-434F-A133-3610B889A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243FA-1AE7-457A-9665-A3D24C11ED3E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EC136-5718-46E1-8097-70967377B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4DD183-7054-44D3-B030-7502A8F4B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057F1-4A40-496E-8D85-3AD379CF7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6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hyperlink" Target="http://myfuelstation.r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jpg"/><Relationship Id="rId7" Type="http://schemas.openxmlformats.org/officeDocument/2006/relationships/image" Target="../media/image32.png"/><Relationship Id="rId2" Type="http://schemas.openxmlformats.org/officeDocument/2006/relationships/hyperlink" Target="http://myfuelstation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fuelstation.ru/" TargetMode="Externa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hyperlink" Target="http://myfuelstation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yfuelstation.ru/" TargetMode="External"/><Relationship Id="rId7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yfuelstation.ru/" TargetMode="External"/><Relationship Id="rId7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yfuelstation.ru/" TargetMode="External"/><Relationship Id="rId7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jpg"/><Relationship Id="rId2" Type="http://schemas.openxmlformats.org/officeDocument/2006/relationships/hyperlink" Target="http://myfuelstation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1.jpg"/><Relationship Id="rId2" Type="http://schemas.openxmlformats.org/officeDocument/2006/relationships/hyperlink" Target="http://myfuelstation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://myfuelstation.ru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hyperlink" Target="http://myfuelstation.ru/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openxmlformats.org/officeDocument/2006/relationships/image" Target="../media/image2.jp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722DA-023C-431A-B2FC-90ECD4E6E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445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06800"/>
          </a:xfrm>
          <a:prstGeom prst="rect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973DD473-7DB8-4E67-BEDB-91684DA2B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6" y="532435"/>
            <a:ext cx="3318070" cy="995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9844C0-80A0-4F2A-8CE6-5EA9B7FC4180}"/>
              </a:ext>
            </a:extLst>
          </p:cNvPr>
          <p:cNvSpPr/>
          <p:nvPr/>
        </p:nvSpPr>
        <p:spPr>
          <a:xfrm>
            <a:off x="2231608" y="4291667"/>
            <a:ext cx="7544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stA="21000" endPos="65000" dist="50800" dir="5400000" sy="-100000" algn="bl" rotWithShape="0"/>
                </a:effectLst>
                <a:latin typeface="Bahnschrift SemiBold Condensed" panose="020B0502040204020203" pitchFamily="34" charset="0"/>
              </a:rPr>
              <a:t>КАТАЛОГ ПРОДУКТОВ И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37807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42295F28-CF35-4A99-84E9-960F81563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6134522"/>
            <a:ext cx="2056492" cy="61694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2D8671-B244-4210-BA55-A6384A1E2D09}"/>
              </a:ext>
            </a:extLst>
          </p:cNvPr>
          <p:cNvSpPr/>
          <p:nvPr/>
        </p:nvSpPr>
        <p:spPr>
          <a:xfrm>
            <a:off x="0" y="264677"/>
            <a:ext cx="12192000" cy="1061155"/>
          </a:xfrm>
          <a:prstGeom prst="rect">
            <a:avLst/>
          </a:prstGeom>
          <a:solidFill>
            <a:srgbClr val="101D59"/>
          </a:solidFill>
          <a:ln>
            <a:solidFill>
              <a:srgbClr val="101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D43981-F17B-4518-A471-24A33D205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1020"/>
            <a:ext cx="12192000" cy="3736867"/>
          </a:xfrm>
          <a:prstGeom prst="rect">
            <a:avLst/>
          </a:prstGeom>
        </p:spPr>
      </p:pic>
      <p:pic>
        <p:nvPicPr>
          <p:cNvPr id="8" name="Рисунок 7" descr="Контрольный список">
            <a:extLst>
              <a:ext uri="{FF2B5EF4-FFF2-40B4-BE49-F238E27FC236}">
                <a16:creationId xmlns:a16="http://schemas.microsoft.com/office/drawing/2014/main" id="{A059ED66-A257-468F-9171-FA595EDC2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766" y="342519"/>
            <a:ext cx="914400" cy="9144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A3C6F1-DD7A-44DD-AC08-75EE883E798E}"/>
              </a:ext>
            </a:extLst>
          </p:cNvPr>
          <p:cNvSpPr/>
          <p:nvPr/>
        </p:nvSpPr>
        <p:spPr>
          <a:xfrm>
            <a:off x="1689932" y="333589"/>
            <a:ext cx="8450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Решения ЖКХ и энергетики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2090EA-5F1B-4E95-B3FC-9A5D400073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2192327"/>
            <a:ext cx="4225858" cy="32370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495B1C-93E4-454B-ACB5-ABD84EAA137C}"/>
              </a:ext>
            </a:extLst>
          </p:cNvPr>
          <p:cNvSpPr txBox="1"/>
          <p:nvPr/>
        </p:nvSpPr>
        <p:spPr>
          <a:xfrm>
            <a:off x="-2988062" y="1567822"/>
            <a:ext cx="298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101D59"/>
                </a:solidFill>
              </a:rPr>
              <a:t>Умный учет энергоресурсов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40B674-BE3D-4A0C-8523-6A332635D6EE}"/>
              </a:ext>
            </a:extLst>
          </p:cNvPr>
          <p:cNvSpPr txBox="1"/>
          <p:nvPr/>
        </p:nvSpPr>
        <p:spPr>
          <a:xfrm>
            <a:off x="4560425" y="1537044"/>
            <a:ext cx="80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ЦЕЛИ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886F31-AE36-4796-BA3A-A94A4CCEDD11}"/>
              </a:ext>
            </a:extLst>
          </p:cNvPr>
          <p:cNvSpPr txBox="1"/>
          <p:nvPr/>
        </p:nvSpPr>
        <p:spPr>
          <a:xfrm>
            <a:off x="4664598" y="2043812"/>
            <a:ext cx="720144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Уменьшение затрат на энергоресурсы до 30%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Снижение затрат на сбор данных с приборов учета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Обеспечение надежности систем </a:t>
            </a:r>
            <a:r>
              <a:rPr lang="ru-RU" b="1" dirty="0" err="1">
                <a:solidFill>
                  <a:srgbClr val="242424"/>
                </a:solidFill>
                <a:latin typeface="Arial Narrow" panose="020B0606020202030204" pitchFamily="34" charset="0"/>
              </a:rPr>
              <a:t>ресурсоснабжения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 и безопасной эксплуатации объектов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ACDE22-EA0C-4E02-B356-DC963D45C70E}"/>
              </a:ext>
            </a:extLst>
          </p:cNvPr>
          <p:cNvSpPr txBox="1"/>
          <p:nvPr/>
        </p:nvSpPr>
        <p:spPr>
          <a:xfrm>
            <a:off x="4560425" y="3610775"/>
            <a:ext cx="1993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ВОЗМОЖНОСТИ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DC238B-98AF-4BE3-9B74-CEE189534135}"/>
              </a:ext>
            </a:extLst>
          </p:cNvPr>
          <p:cNvSpPr txBox="1"/>
          <p:nvPr/>
        </p:nvSpPr>
        <p:spPr>
          <a:xfrm>
            <a:off x="4664599" y="4049062"/>
            <a:ext cx="72014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Дистанционный сбор данных с датчиков и приборов учета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Визуализация полученных данных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Информирование об отклонении контролируемых параметров от заданных значений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Формирования отчетных документов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Выбор оптимальной ценовой категории для расчетов за электроэнергии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65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968 -0.00139 L 0.3056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66660A-2A07-489A-A41A-AF1EBC2C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446"/>
            <a:ext cx="12192000" cy="37368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B4E799-8BAD-40C6-A2D4-D5569F637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445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49"/>
            <a:ext cx="12192000" cy="3606800"/>
          </a:xfrm>
          <a:prstGeom prst="rect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F356B7-E83D-4D42-939C-CA72BF52E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6" y="532435"/>
            <a:ext cx="3318070" cy="995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Прямоугольник: скругленные углы 12">
            <a:hlinkClick r:id="rId6"/>
            <a:extLst>
              <a:ext uri="{FF2B5EF4-FFF2-40B4-BE49-F238E27FC236}">
                <a16:creationId xmlns:a16="http://schemas.microsoft.com/office/drawing/2014/main" id="{837943F7-70A0-4DBB-8E3E-68A0B0014D37}"/>
              </a:ext>
            </a:extLst>
          </p:cNvPr>
          <p:cNvSpPr/>
          <p:nvPr/>
        </p:nvSpPr>
        <p:spPr>
          <a:xfrm>
            <a:off x="3132665" y="4707466"/>
            <a:ext cx="5926667" cy="824089"/>
          </a:xfrm>
          <a:prstGeom prst="roundRect">
            <a:avLst/>
          </a:prstGeom>
          <a:solidFill>
            <a:srgbClr val="53BE0A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6350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D3CF87-317D-4F79-9880-E64B6B227CD3}"/>
              </a:ext>
            </a:extLst>
          </p:cNvPr>
          <p:cNvSpPr/>
          <p:nvPr/>
        </p:nvSpPr>
        <p:spPr>
          <a:xfrm>
            <a:off x="3605573" y="4608225"/>
            <a:ext cx="4980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перейти</a:t>
            </a:r>
            <a:r>
              <a:rPr lang="ru-RU" sz="5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</a:t>
            </a:r>
            <a:r>
              <a:rPr lang="ru-RU" sz="5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сайт</a:t>
            </a:r>
            <a:endParaRPr lang="ru-RU" sz="5400" b="1" u="sng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164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248FC-675E-4E4B-B17F-69EA91C3B27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colorTemperature colorTemp="11500"/>
                    </a14:imgEffect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488"/>
            <a:ext cx="12192000" cy="3606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blurRad="6350" stA="16000" endPos="92000" dist="101600" dir="5400000" sy="-100000" algn="bl" rotWithShape="0"/>
            <a:softEdge rad="0"/>
          </a:effectLst>
        </p:spPr>
      </p:pic>
      <p:pic>
        <p:nvPicPr>
          <p:cNvPr id="10" name="Рисунок 9">
            <a:hlinkClick r:id="rId4"/>
            <a:extLst>
              <a:ext uri="{FF2B5EF4-FFF2-40B4-BE49-F238E27FC236}">
                <a16:creationId xmlns:a16="http://schemas.microsoft.com/office/drawing/2014/main" id="{70C7B561-4250-49A6-938A-C488A7422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3" y="6093558"/>
            <a:ext cx="2056492" cy="61694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8BDCB9-1ED8-42BC-8B8D-29C55C3F8886}"/>
              </a:ext>
            </a:extLst>
          </p:cNvPr>
          <p:cNvSpPr/>
          <p:nvPr/>
        </p:nvSpPr>
        <p:spPr>
          <a:xfrm>
            <a:off x="0" y="308654"/>
            <a:ext cx="12192000" cy="1061155"/>
          </a:xfrm>
          <a:prstGeom prst="rect">
            <a:avLst/>
          </a:prstGeom>
          <a:solidFill>
            <a:srgbClr val="101D59"/>
          </a:solidFill>
          <a:ln>
            <a:solidFill>
              <a:srgbClr val="101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/>
          </a:p>
        </p:txBody>
      </p:sp>
      <p:pic>
        <p:nvPicPr>
          <p:cNvPr id="13" name="Рисунок 12" descr="Значок сотрудника">
            <a:extLst>
              <a:ext uri="{FF2B5EF4-FFF2-40B4-BE49-F238E27FC236}">
                <a16:creationId xmlns:a16="http://schemas.microsoft.com/office/drawing/2014/main" id="{A50D43B0-7972-40D6-9247-B526FC001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8640" y="382032"/>
            <a:ext cx="914400" cy="9144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BFD90D-1BFB-4BBC-BA6F-0B0BC2CFD8C7}"/>
              </a:ext>
            </a:extLst>
          </p:cNvPr>
          <p:cNvSpPr/>
          <p:nvPr/>
        </p:nvSpPr>
        <p:spPr>
          <a:xfrm>
            <a:off x="1387003" y="465435"/>
            <a:ext cx="18099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 НАС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313249-3384-444E-AC18-6BD6F295C18E}"/>
              </a:ext>
            </a:extLst>
          </p:cNvPr>
          <p:cNvSpPr txBox="1"/>
          <p:nvPr/>
        </p:nvSpPr>
        <p:spPr>
          <a:xfrm>
            <a:off x="649478" y="1712103"/>
            <a:ext cx="61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МЫ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C880C7-D4DA-43C9-8973-CF3F4A20CAD2}"/>
              </a:ext>
            </a:extLst>
          </p:cNvPr>
          <p:cNvSpPr txBox="1"/>
          <p:nvPr/>
        </p:nvSpPr>
        <p:spPr>
          <a:xfrm>
            <a:off x="825840" y="2039111"/>
            <a:ext cx="10966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01D59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Ведущий поставщик услуг системной интеграции на транспорте с 2012 года</a:t>
            </a:r>
          </a:p>
          <a:p>
            <a:pPr marL="285750" indent="-285750">
              <a:buClr>
                <a:srgbClr val="101D59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Обладаем передовыми компетенциями в сфере навигации и телематики на основе технологий GPS/ГЛОНАСС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5B92FB-67BA-4AF4-8B5C-6AAF1EDA9BC4}"/>
              </a:ext>
            </a:extLst>
          </p:cNvPr>
          <p:cNvSpPr txBox="1"/>
          <p:nvPr/>
        </p:nvSpPr>
        <p:spPr>
          <a:xfrm>
            <a:off x="649478" y="2749466"/>
            <a:ext cx="1541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НАША ЦЕЛЬ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B9CAC1-1EA0-44E2-B720-D5B0AAADD204}"/>
              </a:ext>
            </a:extLst>
          </p:cNvPr>
          <p:cNvSpPr txBox="1"/>
          <p:nvPr/>
        </p:nvSpPr>
        <p:spPr>
          <a:xfrm>
            <a:off x="825839" y="3289449"/>
            <a:ext cx="10966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01D59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Стать лидером российского рынка М2М/</a:t>
            </a:r>
            <a:r>
              <a:rPr lang="ru-RU" b="1" dirty="0" err="1">
                <a:solidFill>
                  <a:srgbClr val="242424"/>
                </a:solidFill>
                <a:latin typeface="Arial Narrow" panose="020B0606020202030204" pitchFamily="34" charset="0"/>
              </a:rPr>
              <a:t>IoT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 решений, предоставляя нашим заказчикам и партнерам полный спектр цифровых продуктов и решений в различных отраслях экономики.</a:t>
            </a:r>
          </a:p>
          <a:p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06C17D-4611-4F87-838E-7D4AE464286A}"/>
              </a:ext>
            </a:extLst>
          </p:cNvPr>
          <p:cNvSpPr txBox="1"/>
          <p:nvPr/>
        </p:nvSpPr>
        <p:spPr>
          <a:xfrm>
            <a:off x="649478" y="4034322"/>
            <a:ext cx="1967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НАШИ РЕСУРСЫ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56F21-D680-43C9-BC09-3E4C8B372FC7}"/>
              </a:ext>
            </a:extLst>
          </p:cNvPr>
          <p:cNvSpPr txBox="1"/>
          <p:nvPr/>
        </p:nvSpPr>
        <p:spPr>
          <a:xfrm>
            <a:off x="825840" y="4568968"/>
            <a:ext cx="10966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01D59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Парк собственных сервисных автомобилей</a:t>
            </a:r>
          </a:p>
          <a:p>
            <a:pPr marL="285750" indent="-285750">
              <a:buClr>
                <a:srgbClr val="101D59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Команда высококвалифицированных экспертов по разработке, созданию</a:t>
            </a:r>
            <a:r>
              <a:rPr lang="en-US" b="1" dirty="0">
                <a:solidFill>
                  <a:srgbClr val="242424"/>
                </a:solidFill>
                <a:latin typeface="Arial Narrow" panose="020B0606020202030204" pitchFamily="34" charset="0"/>
              </a:rPr>
              <a:t>, 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внедрению и обслуживанию информационных систем</a:t>
            </a:r>
          </a:p>
          <a:p>
            <a:pPr marL="285750" indent="-285750">
              <a:buClr>
                <a:srgbClr val="101D59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Штат опытных инженеров-установщиков до 100 чел.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6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ABA0DD-2552-48D6-90F0-E4C5A782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151"/>
            <a:ext cx="12192000" cy="373686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574D3D-8E7C-41CE-AA69-E1FA6A18BB13}"/>
              </a:ext>
            </a:extLst>
          </p:cNvPr>
          <p:cNvSpPr/>
          <p:nvPr/>
        </p:nvSpPr>
        <p:spPr>
          <a:xfrm>
            <a:off x="0" y="308654"/>
            <a:ext cx="12192000" cy="1061155"/>
          </a:xfrm>
          <a:prstGeom prst="rect">
            <a:avLst/>
          </a:prstGeom>
          <a:solidFill>
            <a:srgbClr val="101D59"/>
          </a:solidFill>
          <a:ln>
            <a:solidFill>
              <a:srgbClr val="101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/>
          </a:p>
        </p:txBody>
      </p:sp>
      <p:pic>
        <p:nvPicPr>
          <p:cNvPr id="9" name="Рисунок 8">
            <a:hlinkClick r:id="rId3"/>
            <a:extLst>
              <a:ext uri="{FF2B5EF4-FFF2-40B4-BE49-F238E27FC236}">
                <a16:creationId xmlns:a16="http://schemas.microsoft.com/office/drawing/2014/main" id="{162049EA-62F3-4445-8F21-A08024D62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6134522"/>
            <a:ext cx="2056492" cy="616948"/>
          </a:xfrm>
          <a:prstGeom prst="rect">
            <a:avLst/>
          </a:prstGeom>
        </p:spPr>
      </p:pic>
      <p:pic>
        <p:nvPicPr>
          <p:cNvPr id="11" name="Рисунок 10" descr="Одна шестеренка">
            <a:extLst>
              <a:ext uri="{FF2B5EF4-FFF2-40B4-BE49-F238E27FC236}">
                <a16:creationId xmlns:a16="http://schemas.microsoft.com/office/drawing/2014/main" id="{3A84E6AA-6698-400A-B791-F1566594E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9349" y="382031"/>
            <a:ext cx="914400" cy="9144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E47E7A-E7DE-4FCE-9E45-7E284BAD8EDD}"/>
              </a:ext>
            </a:extLst>
          </p:cNvPr>
          <p:cNvSpPr/>
          <p:nvPr/>
        </p:nvSpPr>
        <p:spPr>
          <a:xfrm>
            <a:off x="1387320" y="423732"/>
            <a:ext cx="76897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РЕШЕНИЯ ДЛЯ ТРАНСПОРТА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BE7568-EDD0-41DB-B887-2D2D6C651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6" y="1846875"/>
            <a:ext cx="3371835" cy="34431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45E88C-C3A0-42EB-9829-63AB2D17866B}"/>
              </a:ext>
            </a:extLst>
          </p:cNvPr>
          <p:cNvSpPr txBox="1"/>
          <p:nvPr/>
        </p:nvSpPr>
        <p:spPr>
          <a:xfrm>
            <a:off x="4496616" y="1516411"/>
            <a:ext cx="754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Цели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984ABB-E0EE-46EB-BFF2-90C5E94994A1}"/>
              </a:ext>
            </a:extLst>
          </p:cNvPr>
          <p:cNvSpPr txBox="1"/>
          <p:nvPr/>
        </p:nvSpPr>
        <p:spPr>
          <a:xfrm>
            <a:off x="4496763" y="1916521"/>
            <a:ext cx="7727531" cy="2300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Повышение эффективности использования автопарка и сокращение затрат на обслуживание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Снижение административно-управленческих расходов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Предотвращение воровства топлива и нецелевого использования транспорта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Повышение безопасности перевозок</a:t>
            </a: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24AA23-05DD-409D-8918-EE6BA129A481}"/>
              </a:ext>
            </a:extLst>
          </p:cNvPr>
          <p:cNvSpPr txBox="1"/>
          <p:nvPr/>
        </p:nvSpPr>
        <p:spPr>
          <a:xfrm>
            <a:off x="4496616" y="3819223"/>
            <a:ext cx="1708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Возможности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BB4C75-4AE4-44B4-A065-7AD57402BA20}"/>
              </a:ext>
            </a:extLst>
          </p:cNvPr>
          <p:cNvSpPr txBox="1"/>
          <p:nvPr/>
        </p:nvSpPr>
        <p:spPr>
          <a:xfrm>
            <a:off x="4496616" y="4217151"/>
            <a:ext cx="7869281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Оперативный мониторинг и управление транспортом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Контроль ГСМ на транспорте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Построение и контроль за соблюдением маршрутов и графиков движения транспортных средств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Долгосрочное планирование перевозок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Планирование ремонтных работ и технического обслуживания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Формирование отчетных документов</a:t>
            </a:r>
          </a:p>
          <a:p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AE1D1F1-25C5-4EB2-8329-F45187E68435}"/>
              </a:ext>
            </a:extLst>
          </p:cNvPr>
          <p:cNvSpPr/>
          <p:nvPr/>
        </p:nvSpPr>
        <p:spPr>
          <a:xfrm>
            <a:off x="1387320" y="502650"/>
            <a:ext cx="103679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МОНИТОРИНГ И УПРАВЛЕНИЕ ТРАНСПОРТОМ</a:t>
            </a:r>
          </a:p>
        </p:txBody>
      </p:sp>
    </p:spTree>
    <p:extLst>
      <p:ext uri="{BB962C8B-B14F-4D97-AF65-F5344CB8AC3E}">
        <p14:creationId xmlns:p14="http://schemas.microsoft.com/office/powerpoint/2010/main" val="27012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274905-909D-455E-9DE2-D49363352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151"/>
            <a:ext cx="12192000" cy="373686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A852D8-8D9B-4048-81D1-9EB4E0BCA58B}"/>
              </a:ext>
            </a:extLst>
          </p:cNvPr>
          <p:cNvSpPr/>
          <p:nvPr/>
        </p:nvSpPr>
        <p:spPr>
          <a:xfrm>
            <a:off x="0" y="308653"/>
            <a:ext cx="12192000" cy="1061155"/>
          </a:xfrm>
          <a:prstGeom prst="rect">
            <a:avLst/>
          </a:prstGeom>
          <a:solidFill>
            <a:srgbClr val="101D59"/>
          </a:solidFill>
          <a:ln>
            <a:solidFill>
              <a:srgbClr val="101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/>
          </a:p>
        </p:txBody>
      </p:sp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6745A4E1-6955-4442-BD31-018D7B688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6134522"/>
            <a:ext cx="2056492" cy="6169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7C550F-6F54-434C-A279-BF4DDFBF0984}"/>
              </a:ext>
            </a:extLst>
          </p:cNvPr>
          <p:cNvSpPr/>
          <p:nvPr/>
        </p:nvSpPr>
        <p:spPr>
          <a:xfrm>
            <a:off x="1301689" y="590267"/>
            <a:ext cx="1096575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Региональная навигационная информационная система (РНИЦ)</a:t>
            </a:r>
          </a:p>
        </p:txBody>
      </p:sp>
      <p:pic>
        <p:nvPicPr>
          <p:cNvPr id="9" name="Рисунок 8" descr="Спутник">
            <a:extLst>
              <a:ext uri="{FF2B5EF4-FFF2-40B4-BE49-F238E27FC236}">
                <a16:creationId xmlns:a16="http://schemas.microsoft.com/office/drawing/2014/main" id="{E952F372-BF5C-430D-B0D9-FE29518DF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89" y="410066"/>
            <a:ext cx="914400" cy="914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23D388-C7DB-44C7-9B25-F1973E57D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9" y="1651312"/>
            <a:ext cx="3434349" cy="34457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37034-3963-4A03-BFF8-E315E5DE7ED4}"/>
              </a:ext>
            </a:extLst>
          </p:cNvPr>
          <p:cNvSpPr txBox="1"/>
          <p:nvPr/>
        </p:nvSpPr>
        <p:spPr>
          <a:xfrm>
            <a:off x="3984977" y="1451257"/>
            <a:ext cx="80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ЦЕЛИ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58776C-4996-4974-8911-36A14B4D0230}"/>
              </a:ext>
            </a:extLst>
          </p:cNvPr>
          <p:cNvSpPr txBox="1"/>
          <p:nvPr/>
        </p:nvSpPr>
        <p:spPr>
          <a:xfrm>
            <a:off x="3999263" y="1851367"/>
            <a:ext cx="8015111" cy="167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Увеличение эффективности работы транспортного комплекса и сокращение эксплуатационных затрат на его обслуживание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Повышение безопасности дорожного движения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Улучшение качества жизни населения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6E96C2-C162-42A1-AF47-5BE4B6FC8B43}"/>
              </a:ext>
            </a:extLst>
          </p:cNvPr>
          <p:cNvSpPr txBox="1"/>
          <p:nvPr/>
        </p:nvSpPr>
        <p:spPr>
          <a:xfrm>
            <a:off x="3984977" y="3228945"/>
            <a:ext cx="1993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ВОЗМОЖНОСТИ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6CD5A-B967-4DE3-A2C4-A833D8E0FC6C}"/>
              </a:ext>
            </a:extLst>
          </p:cNvPr>
          <p:cNvSpPr txBox="1"/>
          <p:nvPr/>
        </p:nvSpPr>
        <p:spPr>
          <a:xfrm>
            <a:off x="3999263" y="3705294"/>
            <a:ext cx="7322838" cy="245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Геоинформационная система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Мониторинг и диспетчеризация пассажирского транспорта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Мониторинг перевозки школьников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Мониторинг перевозки опасных грузов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Мониторинг транспортных средств жилищно-коммунального хозяйства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Мониторинга транспортных средств скорой медицинской помощи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2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4F8E77-6ADC-4A4E-9993-029F53F459C9}"/>
              </a:ext>
            </a:extLst>
          </p:cNvPr>
          <p:cNvSpPr/>
          <p:nvPr/>
        </p:nvSpPr>
        <p:spPr>
          <a:xfrm>
            <a:off x="0" y="252209"/>
            <a:ext cx="12192000" cy="1061155"/>
          </a:xfrm>
          <a:prstGeom prst="rect">
            <a:avLst/>
          </a:prstGeom>
          <a:solidFill>
            <a:srgbClr val="101D59"/>
          </a:solidFill>
          <a:ln>
            <a:solidFill>
              <a:srgbClr val="101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5BB1EC-99D9-4A3B-819F-DB4B10D2D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398"/>
            <a:ext cx="12192000" cy="3736867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5BEF14C4-4A06-4767-BF32-2004ABA0C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6134522"/>
            <a:ext cx="2056492" cy="6169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768ED7-7531-4CAA-9BCD-6D0C1BFBBCF3}"/>
              </a:ext>
            </a:extLst>
          </p:cNvPr>
          <p:cNvSpPr/>
          <p:nvPr/>
        </p:nvSpPr>
        <p:spPr>
          <a:xfrm>
            <a:off x="1506846" y="490397"/>
            <a:ext cx="103464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Контроль и управление запасами топлива в хранилищах</a:t>
            </a:r>
          </a:p>
        </p:txBody>
      </p:sp>
      <p:pic>
        <p:nvPicPr>
          <p:cNvPr id="9" name="Рисунок 8" descr="База данных">
            <a:extLst>
              <a:ext uri="{FF2B5EF4-FFF2-40B4-BE49-F238E27FC236}">
                <a16:creationId xmlns:a16="http://schemas.microsoft.com/office/drawing/2014/main" id="{1CE0084E-0C94-4C88-9074-10995B53D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667" y="325585"/>
            <a:ext cx="914400" cy="914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2771CD-1FB5-4D93-A1F5-BCB08F0366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1834647"/>
            <a:ext cx="3730752" cy="3712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32DA3-1349-47DB-96C0-9C46F44DD9FE}"/>
              </a:ext>
            </a:extLst>
          </p:cNvPr>
          <p:cNvSpPr txBox="1"/>
          <p:nvPr/>
        </p:nvSpPr>
        <p:spPr>
          <a:xfrm>
            <a:off x="4277345" y="1634592"/>
            <a:ext cx="80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ЦЕЛИ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10B490-4C6B-4D0C-BCCB-1DB405531FF3}"/>
              </a:ext>
            </a:extLst>
          </p:cNvPr>
          <p:cNvSpPr txBox="1"/>
          <p:nvPr/>
        </p:nvSpPr>
        <p:spPr>
          <a:xfrm>
            <a:off x="4399615" y="2103860"/>
            <a:ext cx="7987114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Предупреждение недоливов и хищений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Обеспечение безопасности транспортировки топлива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Снижение затрат на сбор данных и подготовку контрольной и аналитической отчетности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BC9B37-BD89-4F8C-8785-3E4CAFD81EAA}"/>
              </a:ext>
            </a:extLst>
          </p:cNvPr>
          <p:cNvSpPr txBox="1"/>
          <p:nvPr/>
        </p:nvSpPr>
        <p:spPr>
          <a:xfrm>
            <a:off x="4277345" y="3490824"/>
            <a:ext cx="1993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ВОЗМОЖНОСТИ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00DBC4-89CD-481C-BB2D-4456C957BB4F}"/>
              </a:ext>
            </a:extLst>
          </p:cNvPr>
          <p:cNvSpPr txBox="1"/>
          <p:nvPr/>
        </p:nvSpPr>
        <p:spPr>
          <a:xfrm>
            <a:off x="4458876" y="3919296"/>
            <a:ext cx="7472238" cy="210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Автоматический контроль уровень топлива на складах ГСМ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Автоматический контроль уровня топлива в бензовозах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Учет раздачи и поставки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Измерение температуры и плотности топлива по всей высоте резервуара</a:t>
            </a:r>
          </a:p>
          <a:p>
            <a:pPr marL="285750" indent="-285750" defTabSz="685722" fontAlgn="auto">
              <a:spcBef>
                <a:spcPts val="300"/>
              </a:spcBef>
              <a:spcAft>
                <a:spcPts val="30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Измерение уровня воды в топливных резервуарах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84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5B6640F6-78C5-45A7-8656-C0DE47DE6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6134522"/>
            <a:ext cx="2056492" cy="6169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0D6DF1-F9A3-45B5-B6F9-3B634B275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398"/>
            <a:ext cx="12192000" cy="373686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6D67BE-37B4-4EC5-826B-ECAB07F1B469}"/>
              </a:ext>
            </a:extLst>
          </p:cNvPr>
          <p:cNvSpPr/>
          <p:nvPr/>
        </p:nvSpPr>
        <p:spPr>
          <a:xfrm>
            <a:off x="0" y="252209"/>
            <a:ext cx="12192000" cy="1061155"/>
          </a:xfrm>
          <a:prstGeom prst="rect">
            <a:avLst/>
          </a:prstGeom>
          <a:solidFill>
            <a:srgbClr val="101D59"/>
          </a:solidFill>
          <a:ln>
            <a:solidFill>
              <a:srgbClr val="101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D98A57-2991-4516-B4E7-CCB747D2A86F}"/>
              </a:ext>
            </a:extLst>
          </p:cNvPr>
          <p:cNvSpPr/>
          <p:nvPr/>
        </p:nvSpPr>
        <p:spPr>
          <a:xfrm>
            <a:off x="2043191" y="299762"/>
            <a:ext cx="8105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Весогабаритный контроль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 descr="Линейка">
            <a:extLst>
              <a:ext uri="{FF2B5EF4-FFF2-40B4-BE49-F238E27FC236}">
                <a16:creationId xmlns:a16="http://schemas.microsoft.com/office/drawing/2014/main" id="{D9F6A287-9111-4901-ADBE-6104A176F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737" y="330051"/>
            <a:ext cx="914400" cy="914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0490AA-F18D-48BA-828A-4EDBA0452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7" y="2256837"/>
            <a:ext cx="4143984" cy="3107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357A5E-648A-4A78-AFB0-615465B4F39B}"/>
              </a:ext>
            </a:extLst>
          </p:cNvPr>
          <p:cNvSpPr txBox="1"/>
          <p:nvPr/>
        </p:nvSpPr>
        <p:spPr>
          <a:xfrm>
            <a:off x="4953711" y="1542288"/>
            <a:ext cx="80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ЦЕЛИ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198833-5BA4-40D1-A742-ED3B7CC7D995}"/>
              </a:ext>
            </a:extLst>
          </p:cNvPr>
          <p:cNvSpPr txBox="1"/>
          <p:nvPr/>
        </p:nvSpPr>
        <p:spPr>
          <a:xfrm>
            <a:off x="5069458" y="1891701"/>
            <a:ext cx="66598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</a:rPr>
              <a:t>Обеспечение сохранности автомобильных дорог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</a:rPr>
              <a:t>Увеличение межремонтных сроков службы дорожного покрытия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</a:rPr>
              <a:t>Обеспечение безопасности движения на дорогах и снижение количества пострадавших в ДТП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</a:rPr>
              <a:t>Финансирование содержания и строительства автодорог за счет штрафов за нарушение весогабаритных параметров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03CBA-DD4F-4203-8955-D47DEAE61194}"/>
              </a:ext>
            </a:extLst>
          </p:cNvPr>
          <p:cNvSpPr txBox="1"/>
          <p:nvPr/>
        </p:nvSpPr>
        <p:spPr>
          <a:xfrm>
            <a:off x="4953711" y="4219944"/>
            <a:ext cx="1993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ВОЗМОЖНОСТИ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040F5-95B0-4F00-B063-BE4F7AAD8C8B}"/>
              </a:ext>
            </a:extLst>
          </p:cNvPr>
          <p:cNvSpPr txBox="1"/>
          <p:nvPr/>
        </p:nvSpPr>
        <p:spPr>
          <a:xfrm>
            <a:off x="4993195" y="4569357"/>
            <a:ext cx="68123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Охват 100% транспортного потока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Работа в круглосуточном режиме 24 </a:t>
            </a:r>
            <a:r>
              <a:rPr lang="en-US" b="1" dirty="0">
                <a:solidFill>
                  <a:srgbClr val="242424"/>
                </a:solidFill>
                <a:latin typeface="Arial Narrow" panose="020B0606020202030204" pitchFamily="34" charset="0"/>
              </a:rPr>
              <a:t>x 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7</a:t>
            </a:r>
            <a:r>
              <a:rPr lang="en-US" b="1" dirty="0">
                <a:solidFill>
                  <a:srgbClr val="242424"/>
                </a:solidFill>
                <a:latin typeface="Arial Narrow" panose="020B0606020202030204" pitchFamily="34" charset="0"/>
              </a:rPr>
              <a:t> x 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365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Объективный контроль, исключающий человеческий и коррупционный фактор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Автоматическое формирование карточки нарушения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8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  <a:extLst>
              <a:ext uri="{FF2B5EF4-FFF2-40B4-BE49-F238E27FC236}">
                <a16:creationId xmlns:a16="http://schemas.microsoft.com/office/drawing/2014/main" id="{399E5F64-171C-4256-A5DF-B4C6BDACB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6134522"/>
            <a:ext cx="2056492" cy="61694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09CB01-7D58-4DEB-8918-551B229571ED}"/>
              </a:ext>
            </a:extLst>
          </p:cNvPr>
          <p:cNvSpPr/>
          <p:nvPr/>
        </p:nvSpPr>
        <p:spPr>
          <a:xfrm>
            <a:off x="0" y="264677"/>
            <a:ext cx="12192000" cy="1061155"/>
          </a:xfrm>
          <a:prstGeom prst="rect">
            <a:avLst/>
          </a:prstGeom>
          <a:solidFill>
            <a:srgbClr val="101D59"/>
          </a:solidFill>
          <a:ln>
            <a:solidFill>
              <a:srgbClr val="101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F50D85-B5BF-4EC7-A8D9-F55A20EEA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398"/>
            <a:ext cx="12192000" cy="3736867"/>
          </a:xfrm>
          <a:prstGeom prst="rect">
            <a:avLst/>
          </a:prstGeom>
        </p:spPr>
      </p:pic>
      <p:pic>
        <p:nvPicPr>
          <p:cNvPr id="8" name="Рисунок 7" descr="Растение">
            <a:extLst>
              <a:ext uri="{FF2B5EF4-FFF2-40B4-BE49-F238E27FC236}">
                <a16:creationId xmlns:a16="http://schemas.microsoft.com/office/drawing/2014/main" id="{478D6D1B-5829-432D-85F2-C36E5F792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338" y="343170"/>
            <a:ext cx="914400" cy="9144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F986BE-FC0A-46E8-B26B-6DECF607D1A7}"/>
              </a:ext>
            </a:extLst>
          </p:cNvPr>
          <p:cNvSpPr/>
          <p:nvPr/>
        </p:nvSpPr>
        <p:spPr>
          <a:xfrm>
            <a:off x="1493076" y="387620"/>
            <a:ext cx="105871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РЕШЕНИЯ ДЛЯ СЕЛЬСКОГО ХОЗЯЙСТВА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839D33-AC54-42C1-A2BE-0B976678BB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1942398"/>
            <a:ext cx="4339741" cy="3088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2CB545-50ED-4976-8B15-4EF9D9D28EE0}"/>
              </a:ext>
            </a:extLst>
          </p:cNvPr>
          <p:cNvSpPr/>
          <p:nvPr/>
        </p:nvSpPr>
        <p:spPr>
          <a:xfrm>
            <a:off x="1203738" y="539521"/>
            <a:ext cx="110294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Портфель решений для сельскохозяйственных предприятий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2EF70A-7657-4594-B313-9130559B52F0}"/>
              </a:ext>
            </a:extLst>
          </p:cNvPr>
          <p:cNvSpPr txBox="1"/>
          <p:nvPr/>
        </p:nvSpPr>
        <p:spPr>
          <a:xfrm>
            <a:off x="4515233" y="1457945"/>
            <a:ext cx="1993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ВОЗМОЖНОСТИ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43A29E-4CFE-47AB-AB4E-0C085B809312}"/>
              </a:ext>
            </a:extLst>
          </p:cNvPr>
          <p:cNvSpPr txBox="1"/>
          <p:nvPr/>
        </p:nvSpPr>
        <p:spPr>
          <a:xfrm>
            <a:off x="4690725" y="1842154"/>
            <a:ext cx="647982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Мониторинг, контроль и учет работы транспорта и сельскохозяйственной техники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Паспортизация транспорта и прицепного оборудования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Планирование технических осмотров и сервисных работ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Контроль весового оборудования в местах хранения и переработки растениеводческой продукции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Контроль хранения овощной продукции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Контроль микроклимата в теплицах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Сельскохозяйственные справочники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Создание карт полей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Высокоточное земледелие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Спектральный анализ фотоснимков поля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Расчет внесение удобрений и гербицидов</a:t>
            </a: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6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8F0D662-05C1-455B-A0F5-5E4346E62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398"/>
            <a:ext cx="12192000" cy="373686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410AE9-20D1-4447-B0C8-E5D269B23D0B}"/>
              </a:ext>
            </a:extLst>
          </p:cNvPr>
          <p:cNvSpPr/>
          <p:nvPr/>
        </p:nvSpPr>
        <p:spPr>
          <a:xfrm>
            <a:off x="0" y="264677"/>
            <a:ext cx="12192000" cy="1061155"/>
          </a:xfrm>
          <a:prstGeom prst="rect">
            <a:avLst/>
          </a:prstGeom>
          <a:solidFill>
            <a:srgbClr val="101D59"/>
          </a:solidFill>
          <a:ln>
            <a:solidFill>
              <a:srgbClr val="101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75A5025A-8A3A-4B88-9DED-D659826BE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6134522"/>
            <a:ext cx="2056492" cy="616948"/>
          </a:xfrm>
          <a:prstGeom prst="rect">
            <a:avLst/>
          </a:prstGeom>
        </p:spPr>
      </p:pic>
      <p:pic>
        <p:nvPicPr>
          <p:cNvPr id="8" name="Рисунок 7" descr="Веб-камера">
            <a:extLst>
              <a:ext uri="{FF2B5EF4-FFF2-40B4-BE49-F238E27FC236}">
                <a16:creationId xmlns:a16="http://schemas.microsoft.com/office/drawing/2014/main" id="{9A324BB2-43AD-4987-9B88-DE54F4E94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338" y="343170"/>
            <a:ext cx="914400" cy="9144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8EDC04-1056-46C9-9647-3BC830B4D7D0}"/>
              </a:ext>
            </a:extLst>
          </p:cNvPr>
          <p:cNvSpPr/>
          <p:nvPr/>
        </p:nvSpPr>
        <p:spPr>
          <a:xfrm>
            <a:off x="1008489" y="410533"/>
            <a:ext cx="111184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Решения по видеонаблюдению и аналитике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28E79A-B8EB-47A4-AE0E-060B44CE7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4" y="2427112"/>
            <a:ext cx="4088039" cy="2788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222328-4571-4112-B77A-43064850C3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64" y="3765364"/>
            <a:ext cx="1896076" cy="1265858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D17AC4-5BDC-4F7D-A0CD-D553AD012993}"/>
              </a:ext>
            </a:extLst>
          </p:cNvPr>
          <p:cNvSpPr txBox="1"/>
          <p:nvPr/>
        </p:nvSpPr>
        <p:spPr>
          <a:xfrm>
            <a:off x="5056905" y="1601815"/>
            <a:ext cx="1510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ВЕРТИКАЛИ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A98E3-451E-482B-A01F-88E6E58BEFC1}"/>
              </a:ext>
            </a:extLst>
          </p:cNvPr>
          <p:cNvSpPr txBox="1"/>
          <p:nvPr/>
        </p:nvSpPr>
        <p:spPr>
          <a:xfrm>
            <a:off x="5194499" y="1964686"/>
            <a:ext cx="22461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Безопасный город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Транспорт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Торговля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EBFCEA-DDA6-4C41-9D85-BC0DA96119AA}"/>
              </a:ext>
            </a:extLst>
          </p:cNvPr>
          <p:cNvSpPr txBox="1"/>
          <p:nvPr/>
        </p:nvSpPr>
        <p:spPr>
          <a:xfrm>
            <a:off x="5056905" y="3132953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РЕШЕНИЯ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6D3A7A-07F8-4A35-B8E3-5685F1B492F3}"/>
              </a:ext>
            </a:extLst>
          </p:cNvPr>
          <p:cNvSpPr txBox="1"/>
          <p:nvPr/>
        </p:nvSpPr>
        <p:spPr>
          <a:xfrm>
            <a:off x="5226892" y="3554392"/>
            <a:ext cx="450636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Видеонаблюдение на транспорте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Мониторинг ситуации на дорогах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Фиксация нарушений ПДД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Контроль и управление доступом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Детектор очередей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Видеонаблюдение на паркингах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Мониторинг работы коммунальных служб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38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6126F5-591A-43DD-BA7A-C248C6D5C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398"/>
            <a:ext cx="12192000" cy="373686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21FEA7-F459-412D-B31D-CC012EB1B1AB}"/>
              </a:ext>
            </a:extLst>
          </p:cNvPr>
          <p:cNvSpPr/>
          <p:nvPr/>
        </p:nvSpPr>
        <p:spPr>
          <a:xfrm>
            <a:off x="0" y="264677"/>
            <a:ext cx="12192000" cy="1061155"/>
          </a:xfrm>
          <a:prstGeom prst="rect">
            <a:avLst/>
          </a:prstGeom>
          <a:solidFill>
            <a:srgbClr val="101D59"/>
          </a:solidFill>
          <a:ln>
            <a:solidFill>
              <a:srgbClr val="101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600" b="1" dirty="0"/>
          </a:p>
        </p:txBody>
      </p:sp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47816CCC-21F0-4CB6-A53A-3C805BCA0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6134522"/>
            <a:ext cx="2056492" cy="616948"/>
          </a:xfrm>
          <a:prstGeom prst="rect">
            <a:avLst/>
          </a:prstGeom>
        </p:spPr>
      </p:pic>
      <p:pic>
        <p:nvPicPr>
          <p:cNvPr id="8" name="Рисунок 7" descr="Метка">
            <a:extLst>
              <a:ext uri="{FF2B5EF4-FFF2-40B4-BE49-F238E27FC236}">
                <a16:creationId xmlns:a16="http://schemas.microsoft.com/office/drawing/2014/main" id="{F91E1F7B-1188-48C0-9283-9AB7EE638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338" y="343170"/>
            <a:ext cx="914400" cy="9144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8C8D63-23ED-46CC-85B6-F468C044D22E}"/>
              </a:ext>
            </a:extLst>
          </p:cNvPr>
          <p:cNvSpPr/>
          <p:nvPr/>
        </p:nvSpPr>
        <p:spPr>
          <a:xfrm>
            <a:off x="1203738" y="387620"/>
            <a:ext cx="105715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Решения по мониторингу сотрудников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3D09AE-25BD-48F3-87F8-8954D80E2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2233260"/>
            <a:ext cx="4798589" cy="3166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0015C9-FE1E-44BA-9B2C-77783C9278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1"/>
          <a:stretch/>
        </p:blipFill>
        <p:spPr>
          <a:xfrm flipH="1">
            <a:off x="175492" y="3962400"/>
            <a:ext cx="1843451" cy="1436975"/>
          </a:xfrm>
          <a:prstGeom prst="ellipse">
            <a:avLst/>
          </a:prstGeom>
          <a:ln>
            <a:noFill/>
          </a:ln>
          <a:effectLst>
            <a:glow rad="76200">
              <a:srgbClr val="101D59">
                <a:alpha val="12000"/>
              </a:srgbClr>
            </a:glow>
            <a:softEdge rad="2667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F38958-533B-4AEA-A567-B919DF9DBE90}"/>
              </a:ext>
            </a:extLst>
          </p:cNvPr>
          <p:cNvSpPr txBox="1"/>
          <p:nvPr/>
        </p:nvSpPr>
        <p:spPr>
          <a:xfrm>
            <a:off x="5292254" y="1579491"/>
            <a:ext cx="80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ЦЕЛИ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887DB2-C86E-4D2F-8CE7-138D8EC51EBB}"/>
              </a:ext>
            </a:extLst>
          </p:cNvPr>
          <p:cNvSpPr txBox="1"/>
          <p:nvPr/>
        </p:nvSpPr>
        <p:spPr>
          <a:xfrm>
            <a:off x="5382566" y="2160517"/>
            <a:ext cx="520366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Повышение эффективности работы сотрудников</a:t>
            </a:r>
            <a:endParaRPr lang="en-US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Увеличение количества довольных клиентов</a:t>
            </a:r>
          </a:p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11597B-2D3E-466A-A8B1-CC952A4DD1B7}"/>
              </a:ext>
            </a:extLst>
          </p:cNvPr>
          <p:cNvSpPr txBox="1"/>
          <p:nvPr/>
        </p:nvSpPr>
        <p:spPr>
          <a:xfrm>
            <a:off x="5292254" y="3067299"/>
            <a:ext cx="1993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01D59"/>
                </a:solidFill>
              </a:rPr>
              <a:t>ВОЗМОЖНОСТИ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556FFD-3BB1-4D66-9E9C-3AD25D71493C}"/>
              </a:ext>
            </a:extLst>
          </p:cNvPr>
          <p:cNvSpPr txBox="1"/>
          <p:nvPr/>
        </p:nvSpPr>
        <p:spPr>
          <a:xfrm>
            <a:off x="5382566" y="3515725"/>
            <a:ext cx="62731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Определение местоположения</a:t>
            </a:r>
            <a:r>
              <a:rPr lang="en-US" b="1" dirty="0">
                <a:solidFill>
                  <a:srgbClr val="242424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сотрудника в любой точке земного шара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Различные варианты оснащения сотрудника: любой мобильный телефон, смартфон, персональный </a:t>
            </a:r>
            <a:r>
              <a:rPr lang="ru-RU" b="1" dirty="0" err="1">
                <a:solidFill>
                  <a:srgbClr val="242424"/>
                </a:solidFill>
                <a:latin typeface="Arial Narrow" panose="020B0606020202030204" pitchFamily="34" charset="0"/>
              </a:rPr>
              <a:t>трекер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 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Информирование с помощью </a:t>
            </a:r>
            <a:r>
              <a:rPr lang="en-US" b="1" dirty="0">
                <a:solidFill>
                  <a:srgbClr val="242424"/>
                </a:solidFill>
                <a:latin typeface="Arial Narrow" panose="020B0606020202030204" pitchFamily="34" charset="0"/>
              </a:rPr>
              <a:t>SMS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>
                <a:solidFill>
                  <a:srgbClr val="242424"/>
                </a:solidFill>
                <a:latin typeface="Arial Narrow" panose="020B0606020202030204" pitchFamily="34" charset="0"/>
              </a:rPr>
              <a:t>Email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 или </a:t>
            </a:r>
            <a:r>
              <a:rPr lang="en-US" b="1" dirty="0">
                <a:solidFill>
                  <a:srgbClr val="242424"/>
                </a:solidFill>
                <a:latin typeface="Arial Narrow" panose="020B0606020202030204" pitchFamily="34" charset="0"/>
              </a:rPr>
              <a:t>Push –</a:t>
            </a: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 сообщений о наступлении заданных событий</a:t>
            </a:r>
          </a:p>
          <a:p>
            <a:pPr marL="214313" indent="-214313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endParaRPr lang="ru-RU" sz="800" b="1" dirty="0">
              <a:solidFill>
                <a:srgbClr val="242424"/>
              </a:solidFill>
              <a:latin typeface="Arial Narrow" panose="020B0606020202030204" pitchFamily="34" charset="0"/>
            </a:endParaRPr>
          </a:p>
          <a:p>
            <a:pPr marL="285750" indent="-285750" defTabSz="685722" fontAlgn="auto">
              <a:spcBef>
                <a:spcPts val="0"/>
              </a:spcBef>
              <a:spcAft>
                <a:spcPts val="0"/>
              </a:spcAft>
              <a:buClr>
                <a:srgbClr val="101D59"/>
              </a:buClr>
              <a:buFont typeface="Wingdings" panose="05000000000000000000" pitchFamily="2" charset="2"/>
              <a:buChar char="ü"/>
              <a:defRPr/>
            </a:pPr>
            <a:r>
              <a:rPr lang="ru-RU" b="1" dirty="0">
                <a:solidFill>
                  <a:srgbClr val="242424"/>
                </a:solidFill>
                <a:latin typeface="Arial Narrow" panose="020B0606020202030204" pitchFamily="34" charset="0"/>
              </a:rPr>
              <a:t>Хранение информации о местонахождении сотрудников в течение 3-х лет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58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546</Words>
  <Application>Microsoft Office PowerPoint</Application>
  <PresentationFormat>Широкоэкранный</PresentationFormat>
  <Paragraphs>142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Bahnschrift SemiBold Condensed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Жданов</dc:creator>
  <cp:lastModifiedBy>Александр Жданов</cp:lastModifiedBy>
  <cp:revision>42</cp:revision>
  <dcterms:created xsi:type="dcterms:W3CDTF">2018-09-18T15:23:06Z</dcterms:created>
  <dcterms:modified xsi:type="dcterms:W3CDTF">2018-09-27T15:46:48Z</dcterms:modified>
</cp:coreProperties>
</file>